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0" r:id="rId1"/>
  </p:sldMasterIdLst>
  <p:sldIdLst>
    <p:sldId id="258" r:id="rId2"/>
    <p:sldId id="261" r:id="rId3"/>
    <p:sldId id="259" r:id="rId4"/>
    <p:sldId id="264" r:id="rId5"/>
    <p:sldId id="265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5B093-A944-A941-9F26-83DF5FD5CE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4B7C67-3C7D-3742-AFB2-365EA4E4D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E8A96-9EEF-314A-8C30-A24FD7CA3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59D34-58CE-6541-B3B5-52FFCEE42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BA558-0F54-DC4D-B4A5-1E0E64D6D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661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F0B22-FB2B-2F48-BF46-916AE8B70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72927D-7316-1D46-B9F8-87609146A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8E33A-7A91-1043-A904-5A42DF899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11863-31E8-8E43-B565-4966780A8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7F6D2-6ABD-B14E-94AB-8E410B9D5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61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E48B9D-5E57-4740-A0F7-A666703619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B6F7FC-DBA2-994B-9038-4AE3DDAD07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3AD7E-6942-874E-AFDD-63E8AC5D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6FDEB-A54E-2F4B-A5B5-5DC743FA6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01B69-E4B2-FE49-818E-6BABF80B6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67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4B63C-2515-DD48-8679-2BBF0660D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76946-B1EF-6D4C-94EE-3A3571188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70E41-73A1-AA4E-8B22-95BB883AC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74A5B-A774-A247-80F6-EC07084D3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BB6C0-4693-544C-84C7-B1A25DE2A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73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4FC14-4752-BE43-AB45-590CE0C0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459AB-FB24-B744-9B48-5D2F923DF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3C74D-049E-6F43-9C7E-8E5D658AD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B618B-71B5-6942-88C5-7EDF1CCA8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EDA24-8CCB-8545-AE7D-1C2689DE7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1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B9199-D3CD-0F4B-8CC1-6B528042A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104F5-0214-8B4E-80E0-4A4FA328A3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C1BBBB-98EB-5F40-9FB7-2F3A9A471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BA7CF-5A3E-D24C-9203-8F38491E5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D3A99-68E7-6F48-AD4A-E7853EC58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B25278-704C-A34C-81D8-444373C8E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95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BA2E9-47CA-0D44-BD5A-14E0C3CB1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857ECF-71E0-624F-AAAA-1C5A6E731E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9F7BBF-68E7-D743-891D-457B47F0A5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1EC1D9-0547-3F46-8A3C-58D4B9379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65BB28-3B6B-E647-9E08-F25A4DDEB3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3E4EAB-D8D8-B648-B354-78FE48BE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65C45A-F356-144D-B94C-3E22D9FD6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45379C-0389-014B-AC05-F14E8266B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217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DFCC1-19E3-C34B-906C-8D6F163E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49498C-0E6C-1D4B-A16A-7109A4160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FB6F37-026B-954E-BB8C-F816C52E8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E3900F-013D-034C-B552-4D36FE12B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0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79549E-51B4-2A44-8E05-CC8CE91AC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77C80-37F6-1A47-B44A-EEBEDA908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1C317-4EB6-B249-B027-2427C9460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619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9EB30-1F4B-9D40-8B68-58FB3067D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CFC8-9314-D54B-AE76-C4EF1FFBD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AAAA5-8487-5D42-BFD6-A28D335D64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809DE9-D5E9-C343-9FA0-69DE7AE30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83B6C8-B006-1944-BFDA-6EE151FD9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EEB96-C12A-164F-AA30-010AE5FD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4227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7D131-DC1F-A24A-A396-E6C062F86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ED3DEA-D15D-F644-AF09-3056011C8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3C8D71-5E6A-2C4A-95B3-BD76CB9D4E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2FC5A-BEB7-E548-BEE3-A6109BE92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62A3F-2C12-BF40-8BBF-540C2F1F6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7B1D2-7374-5144-9998-203C28B33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65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6736E5-A763-5D4D-A600-539320BC8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43E34-C4E0-6146-95CC-C4D0554DF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98F4C-9A1B-2647-B3A9-972C0A41D0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20ED2-6322-8B44-BB22-A354BF4AC73F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18A20-0F2D-824C-A2DE-A9ABB67699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9651F-D1B3-F747-B8AF-CB57243439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5F82F-DAD9-F445-BF25-95EA3E26E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04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045BF01-625E-4022-91E5-488DB3FCB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0658" cy="6858000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949325-ED89-E941-A67F-925730C8A4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5488" y="2745736"/>
            <a:ext cx="3703320" cy="1366528"/>
          </a:xfrm>
          <a:solidFill>
            <a:schemeClr val="tx1">
              <a:alpha val="50000"/>
            </a:schemeClr>
          </a:solidFill>
          <a:ln w="25400" cap="sq" cmpd="sng">
            <a:solidFill>
              <a:schemeClr val="bg1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Wentworth Interactive Map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E442549-290E-4B7E-892E-F2DB911DD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7" y="-2"/>
            <a:ext cx="7537704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176D91-FFB1-4748-ABDF-A75BD7FDED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4377" y="640080"/>
            <a:ext cx="6049953" cy="25238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Tyler Anderson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Matt Collins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Aladdin Guseynov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6413C9-06FF-504D-8BE4-FB1F3BA7AE6A}"/>
              </a:ext>
            </a:extLst>
          </p:cNvPr>
          <p:cNvSpPr txBox="1"/>
          <p:nvPr/>
        </p:nvSpPr>
        <p:spPr>
          <a:xfrm>
            <a:off x="5294377" y="3671317"/>
            <a:ext cx="6059423" cy="25056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Wentworth Institute of Technology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Professor Thai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June 7, 2019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Web Development COMP 4650-02</a:t>
            </a:r>
          </a:p>
        </p:txBody>
      </p:sp>
    </p:spTree>
    <p:extLst>
      <p:ext uri="{BB962C8B-B14F-4D97-AF65-F5344CB8AC3E}">
        <p14:creationId xmlns:p14="http://schemas.microsoft.com/office/powerpoint/2010/main" val="3230792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A040C-793A-B749-8555-9349623FE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Use Case Definition – Wentworth Campus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86214-A99E-4B4F-A5AD-51ED7BBCB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10515600" cy="5160580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User can select a building and classroom from a dropdown list or search for based on attributes such as room number, name, or function (e.g. cafeteria, gym, library, etc.)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The selected area (either building or room) will become highlighted on map to show exact location.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User can also open a tab to display an isolated view of the building they selected, with just the floor plan of that building visible.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User can clear search query with a button press to reset the map, or just exit the program.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The user will be able to interact with a map legend containing icons of notable sites on campus (parking lots, dining services, study rooms, etc.).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Clicking on these icons will filter the map to display these points of interest.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Links will be provided to direct user to pages were they will find more information on the school, directions, parking, etc.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5822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FD72C7-6BD8-4BB0-8067-D9BDBA126F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36" b="90204"/>
          <a:stretch/>
        </p:blipFill>
        <p:spPr>
          <a:xfrm>
            <a:off x="0" y="0"/>
            <a:ext cx="12192000" cy="711200"/>
          </a:xfrm>
          <a:prstGeom prst="rect">
            <a:avLst/>
          </a:prstGeom>
        </p:spPr>
      </p:pic>
      <p:sp>
        <p:nvSpPr>
          <p:cNvPr id="3" name="Border">
            <a:extLst>
              <a:ext uri="{FF2B5EF4-FFF2-40B4-BE49-F238E27FC236}">
                <a16:creationId xmlns:a16="http://schemas.microsoft.com/office/drawing/2014/main" id="{803BBA88-DC5D-4AF7-BFEA-4F2D5232926A}"/>
              </a:ext>
            </a:extLst>
          </p:cNvPr>
          <p:cNvSpPr/>
          <p:nvPr/>
        </p:nvSpPr>
        <p:spPr>
          <a:xfrm>
            <a:off x="0" y="711200"/>
            <a:ext cx="12192000" cy="6146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9060D6-5224-43E9-B5AC-B83D1BB0FC23}"/>
              </a:ext>
            </a:extLst>
          </p:cNvPr>
          <p:cNvSpPr>
            <a:spLocks noChangeAspect="1"/>
          </p:cNvSpPr>
          <p:nvPr/>
        </p:nvSpPr>
        <p:spPr>
          <a:xfrm>
            <a:off x="3091724" y="1937656"/>
            <a:ext cx="6103568" cy="3752300"/>
          </a:xfrm>
          <a:prstGeom prst="rect">
            <a:avLst/>
          </a:prstGeom>
          <a:blipFill dpi="0" rotWithShape="1">
            <a:blip r:embed="rId3">
              <a:alphaModFix amt="40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[Interactive Campus Map]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5D1F53-9474-47ED-9A65-85BF97D10506}"/>
              </a:ext>
            </a:extLst>
          </p:cNvPr>
          <p:cNvSpPr/>
          <p:nvPr/>
        </p:nvSpPr>
        <p:spPr>
          <a:xfrm>
            <a:off x="0" y="711200"/>
            <a:ext cx="12192000" cy="7112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[Navigation Bar with On-Brand Color Scheme]</a:t>
            </a:r>
          </a:p>
        </p:txBody>
      </p:sp>
      <p:pic>
        <p:nvPicPr>
          <p:cNvPr id="1028" name="Picture 4" descr="Image result for wentworth institute of technology logo">
            <a:extLst>
              <a:ext uri="{FF2B5EF4-FFF2-40B4-BE49-F238E27FC236}">
                <a16:creationId xmlns:a16="http://schemas.microsoft.com/office/drawing/2014/main" id="{E8D521E8-EC6C-4001-97B6-AAD7B582D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72" y="847009"/>
            <a:ext cx="2616381" cy="45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967D1F9-CE65-471A-A2F9-82A233C44F72}"/>
              </a:ext>
            </a:extLst>
          </p:cNvPr>
          <p:cNvGrpSpPr/>
          <p:nvPr/>
        </p:nvGrpSpPr>
        <p:grpSpPr>
          <a:xfrm>
            <a:off x="3091724" y="1570262"/>
            <a:ext cx="2764971" cy="415498"/>
            <a:chOff x="3091724" y="1570262"/>
            <a:chExt cx="2764971" cy="415498"/>
          </a:xfrm>
        </p:grpSpPr>
        <p:sp>
          <p:nvSpPr>
            <p:cNvPr id="7" name="Rectangle: Top Corners Rounded 6">
              <a:extLst>
                <a:ext uri="{FF2B5EF4-FFF2-40B4-BE49-F238E27FC236}">
                  <a16:creationId xmlns:a16="http://schemas.microsoft.com/office/drawing/2014/main" id="{2724BE42-47F5-4072-B730-05FB52B58AB4}"/>
                </a:ext>
              </a:extLst>
            </p:cNvPr>
            <p:cNvSpPr/>
            <p:nvPr/>
          </p:nvSpPr>
          <p:spPr>
            <a:xfrm>
              <a:off x="3091724" y="1589314"/>
              <a:ext cx="907143" cy="348342"/>
            </a:xfrm>
            <a:prstGeom prst="round2SameRect">
              <a:avLst/>
            </a:prstGeom>
            <a:gradFill flip="none" rotWithShape="1">
              <a:gsLst>
                <a:gs pos="0">
                  <a:schemeClr val="accent1">
                    <a:lumMod val="75000"/>
                    <a:shade val="30000"/>
                    <a:satMod val="115000"/>
                  </a:schemeClr>
                </a:gs>
                <a:gs pos="50000">
                  <a:schemeClr val="accent1">
                    <a:lumMod val="75000"/>
                    <a:shade val="67500"/>
                    <a:satMod val="115000"/>
                  </a:schemeClr>
                </a:gs>
                <a:gs pos="100000">
                  <a:schemeClr val="accent1">
                    <a:lumMod val="75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Top Corners Rounded 9">
              <a:extLst>
                <a:ext uri="{FF2B5EF4-FFF2-40B4-BE49-F238E27FC236}">
                  <a16:creationId xmlns:a16="http://schemas.microsoft.com/office/drawing/2014/main" id="{8EA64B42-1C4F-4846-AEB0-9B74B03174A2}"/>
                </a:ext>
              </a:extLst>
            </p:cNvPr>
            <p:cNvSpPr/>
            <p:nvPr/>
          </p:nvSpPr>
          <p:spPr>
            <a:xfrm>
              <a:off x="4020638" y="1589314"/>
              <a:ext cx="907143" cy="348342"/>
            </a:xfrm>
            <a:prstGeom prst="round2SameRect">
              <a:avLst/>
            </a:prstGeom>
            <a:gradFill flip="none"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Top Corners Rounded 10">
              <a:extLst>
                <a:ext uri="{FF2B5EF4-FFF2-40B4-BE49-F238E27FC236}">
                  <a16:creationId xmlns:a16="http://schemas.microsoft.com/office/drawing/2014/main" id="{F42FEE7D-C0C6-4313-BB2E-36E19238E1AA}"/>
                </a:ext>
              </a:extLst>
            </p:cNvPr>
            <p:cNvSpPr/>
            <p:nvPr/>
          </p:nvSpPr>
          <p:spPr>
            <a:xfrm>
              <a:off x="4949552" y="1589314"/>
              <a:ext cx="907143" cy="348342"/>
            </a:xfrm>
            <a:prstGeom prst="round2SameRect">
              <a:avLst/>
            </a:prstGeom>
            <a:gradFill flip="none"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1"/>
              <a:tileRect/>
            </a:gradFill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5DA10BC-909F-418B-B856-8DFC13F96AC9}"/>
                </a:ext>
              </a:extLst>
            </p:cNvPr>
            <p:cNvSpPr txBox="1"/>
            <p:nvPr/>
          </p:nvSpPr>
          <p:spPr>
            <a:xfrm>
              <a:off x="3143250" y="1570262"/>
              <a:ext cx="2662238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[Map Navigation Tabs]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BAF477-62D0-4B95-98C0-D6BEA6046F1C}"/>
              </a:ext>
            </a:extLst>
          </p:cNvPr>
          <p:cNvGrpSpPr/>
          <p:nvPr/>
        </p:nvGrpSpPr>
        <p:grpSpPr>
          <a:xfrm>
            <a:off x="7948" y="1937656"/>
            <a:ext cx="2592128" cy="3693887"/>
            <a:chOff x="-3" y="1937656"/>
            <a:chExt cx="2592128" cy="369388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C672989-DF14-4CA6-8D72-B2941C662492}"/>
                </a:ext>
              </a:extLst>
            </p:cNvPr>
            <p:cNvSpPr/>
            <p:nvPr/>
          </p:nvSpPr>
          <p:spPr>
            <a:xfrm>
              <a:off x="0" y="1937656"/>
              <a:ext cx="2592125" cy="3693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6C28CF7-D262-49CF-8371-E40A73EA12FB}"/>
                </a:ext>
              </a:extLst>
            </p:cNvPr>
            <p:cNvSpPr/>
            <p:nvPr/>
          </p:nvSpPr>
          <p:spPr>
            <a:xfrm>
              <a:off x="43731" y="2009535"/>
              <a:ext cx="2504661" cy="288313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[Search Bar]</a:t>
              </a:r>
            </a:p>
          </p:txBody>
        </p:sp>
        <p:pic>
          <p:nvPicPr>
            <p:cNvPr id="16" name="Graphic 15" descr="Magnifying glass">
              <a:extLst>
                <a:ext uri="{FF2B5EF4-FFF2-40B4-BE49-F238E27FC236}">
                  <a16:creationId xmlns:a16="http://schemas.microsoft.com/office/drawing/2014/main" id="{3A84C9CB-004E-44C3-9B46-08E900A421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8238" y="2032566"/>
              <a:ext cx="242249" cy="242249"/>
            </a:xfrm>
            <a:prstGeom prst="rect">
              <a:avLst/>
            </a:prstGeom>
          </p:spPr>
        </p:pic>
        <p:pic>
          <p:nvPicPr>
            <p:cNvPr id="18" name="Graphic 17" descr="Close">
              <a:extLst>
                <a:ext uri="{FF2B5EF4-FFF2-40B4-BE49-F238E27FC236}">
                  <a16:creationId xmlns:a16="http://schemas.microsoft.com/office/drawing/2014/main" id="{25E00C16-4E07-4822-9201-1F0B7DA5D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2309884" y="2067948"/>
              <a:ext cx="182983" cy="182983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860C111-E4E8-4F1B-B9F2-1A648203FDD1}"/>
                </a:ext>
              </a:extLst>
            </p:cNvPr>
            <p:cNvSpPr/>
            <p:nvPr/>
          </p:nvSpPr>
          <p:spPr>
            <a:xfrm>
              <a:off x="0" y="2370597"/>
              <a:ext cx="2592125" cy="477078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>
                  <a:solidFill>
                    <a:schemeClr val="tx1"/>
                  </a:solidFill>
                </a:rPr>
                <a:t>[Building]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BDE1BE0-D26F-49D6-8518-CAAEFBCCFB1E}"/>
                </a:ext>
              </a:extLst>
            </p:cNvPr>
            <p:cNvSpPr/>
            <p:nvPr/>
          </p:nvSpPr>
          <p:spPr>
            <a:xfrm>
              <a:off x="-2" y="2839724"/>
              <a:ext cx="2592125" cy="477078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>
                  <a:solidFill>
                    <a:schemeClr val="tx1"/>
                  </a:solidFill>
                </a:rPr>
                <a:t>[Building]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6A3A0D-B4BF-4827-BAA6-E2C0D643B510}"/>
                </a:ext>
              </a:extLst>
            </p:cNvPr>
            <p:cNvSpPr/>
            <p:nvPr/>
          </p:nvSpPr>
          <p:spPr>
            <a:xfrm>
              <a:off x="0" y="3310570"/>
              <a:ext cx="2592125" cy="477078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>
                  <a:solidFill>
                    <a:schemeClr val="tx1"/>
                  </a:solidFill>
                </a:rPr>
                <a:t>[Building]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796422A-A67B-49E3-ABD0-8743E4B6AC3B}"/>
                </a:ext>
              </a:extLst>
            </p:cNvPr>
            <p:cNvSpPr/>
            <p:nvPr/>
          </p:nvSpPr>
          <p:spPr>
            <a:xfrm>
              <a:off x="-3" y="3779697"/>
              <a:ext cx="2592125" cy="477078"/>
            </a:xfrm>
            <a:prstGeom prst="rect">
              <a:avLst/>
            </a:prstGeom>
            <a:gradFill flip="none" rotWithShape="1">
              <a:gsLst>
                <a:gs pos="0">
                  <a:schemeClr val="bg2">
                    <a:lumMod val="90000"/>
                    <a:shade val="30000"/>
                    <a:satMod val="115000"/>
                  </a:schemeClr>
                </a:gs>
                <a:gs pos="50000">
                  <a:schemeClr val="bg2">
                    <a:lumMod val="90000"/>
                    <a:shade val="67500"/>
                    <a:satMod val="115000"/>
                  </a:schemeClr>
                </a:gs>
                <a:gs pos="100000">
                  <a:schemeClr val="bg2">
                    <a:lumMod val="9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>
                  <a:solidFill>
                    <a:schemeClr val="tx1"/>
                  </a:solidFill>
                </a:rPr>
                <a:t>[Building]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4570E594-F80B-4CBB-9EBA-2808505BA042}"/>
              </a:ext>
            </a:extLst>
          </p:cNvPr>
          <p:cNvSpPr/>
          <p:nvPr/>
        </p:nvSpPr>
        <p:spPr>
          <a:xfrm>
            <a:off x="9422426" y="1937656"/>
            <a:ext cx="2542440" cy="375229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solidFill>
                  <a:schemeClr val="accent1"/>
                </a:solidFill>
                <a:latin typeface="Gill Sans MT" panose="020B0502020104020203" pitchFamily="34" charset="0"/>
              </a:rPr>
              <a:t>LEGEND</a:t>
            </a:r>
          </a:p>
          <a:p>
            <a:endParaRPr lang="en-US" sz="1600" dirty="0">
              <a:solidFill>
                <a:schemeClr val="accent1"/>
              </a:solidFill>
              <a:latin typeface="Gill Sans MT" panose="020B0502020104020203" pitchFamily="34" charset="0"/>
            </a:endParaRPr>
          </a:p>
          <a:p>
            <a:pPr marL="396875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Icon</a:t>
            </a:r>
          </a:p>
          <a:p>
            <a:pPr marL="396875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Icon</a:t>
            </a:r>
          </a:p>
          <a:p>
            <a:pPr marL="396875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Icon</a:t>
            </a:r>
          </a:p>
          <a:p>
            <a:pPr marL="396875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Gill Sans MT" panose="020B0502020104020203" pitchFamily="34" charset="0"/>
              </a:rPr>
              <a:t>Icon</a:t>
            </a:r>
          </a:p>
          <a:p>
            <a:r>
              <a:rPr lang="en-US" sz="1600" dirty="0">
                <a:solidFill>
                  <a:schemeClr val="accent1"/>
                </a:solidFill>
                <a:latin typeface="Gill Sans MT" panose="020B0502020104020203" pitchFamily="34" charset="0"/>
              </a:rPr>
              <a:t>      … </a:t>
            </a:r>
          </a:p>
          <a:p>
            <a:endParaRPr lang="en-US" sz="1600" dirty="0">
              <a:solidFill>
                <a:schemeClr val="accent1"/>
              </a:solidFill>
              <a:latin typeface="Gill Sans MT" panose="020B0502020104020203" pitchFamily="34" charset="0"/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^[Map legend with clickable icons to display notable points on map]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AE7ABF-BFB1-4273-BEFB-D8DD631E1028}"/>
              </a:ext>
            </a:extLst>
          </p:cNvPr>
          <p:cNvCxnSpPr>
            <a:cxnSpLocks/>
          </p:cNvCxnSpPr>
          <p:nvPr/>
        </p:nvCxnSpPr>
        <p:spPr>
          <a:xfrm>
            <a:off x="605625" y="6035485"/>
            <a:ext cx="1098075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TextBox 1023">
            <a:extLst>
              <a:ext uri="{FF2B5EF4-FFF2-40B4-BE49-F238E27FC236}">
                <a16:creationId xmlns:a16="http://schemas.microsoft.com/office/drawing/2014/main" id="{C121052B-DCBF-4524-9BFB-D01EAD43A503}"/>
              </a:ext>
            </a:extLst>
          </p:cNvPr>
          <p:cNvSpPr txBox="1"/>
          <p:nvPr/>
        </p:nvSpPr>
        <p:spPr>
          <a:xfrm>
            <a:off x="803082" y="6217920"/>
            <a:ext cx="10567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0"/>
              </a:rPr>
              <a:t>About       |       Directions       |        Parking       |       Contact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1FC058BC-A1D3-46D6-A33D-BA66D8895E5D}"/>
              </a:ext>
            </a:extLst>
          </p:cNvPr>
          <p:cNvSpPr txBox="1"/>
          <p:nvPr/>
        </p:nvSpPr>
        <p:spPr>
          <a:xfrm>
            <a:off x="5129917" y="5689956"/>
            <a:ext cx="193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[Resources Pane]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5B9DCEB-4C9A-464C-B773-4CCE655D5D93}"/>
              </a:ext>
            </a:extLst>
          </p:cNvPr>
          <p:cNvSpPr/>
          <p:nvPr/>
        </p:nvSpPr>
        <p:spPr>
          <a:xfrm>
            <a:off x="7951" y="4236493"/>
            <a:ext cx="2592125" cy="477078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068889D-B406-4612-982F-E76A0C7B48B6}"/>
              </a:ext>
            </a:extLst>
          </p:cNvPr>
          <p:cNvSpPr/>
          <p:nvPr/>
        </p:nvSpPr>
        <p:spPr>
          <a:xfrm>
            <a:off x="7951" y="4692742"/>
            <a:ext cx="2592125" cy="477078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4C40C2E-CBC5-47A3-A78B-E8C34F786972}"/>
              </a:ext>
            </a:extLst>
          </p:cNvPr>
          <p:cNvSpPr/>
          <p:nvPr/>
        </p:nvSpPr>
        <p:spPr>
          <a:xfrm>
            <a:off x="0" y="5163264"/>
            <a:ext cx="2592125" cy="477078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90000"/>
                  <a:shade val="30000"/>
                  <a:satMod val="115000"/>
                </a:schemeClr>
              </a:gs>
              <a:gs pos="50000">
                <a:schemeClr val="bg2">
                  <a:lumMod val="90000"/>
                  <a:shade val="67500"/>
                  <a:satMod val="115000"/>
                </a:schemeClr>
              </a:gs>
              <a:gs pos="100000">
                <a:schemeClr val="bg2">
                  <a:lumMod val="9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DEB4A25-AA0F-4136-892B-8CC202567FF9}"/>
              </a:ext>
            </a:extLst>
          </p:cNvPr>
          <p:cNvSpPr/>
          <p:nvPr/>
        </p:nvSpPr>
        <p:spPr>
          <a:xfrm>
            <a:off x="15896" y="2356261"/>
            <a:ext cx="2592125" cy="3284081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000" dirty="0">
                <a:solidFill>
                  <a:schemeClr val="tx1"/>
                </a:solidFill>
              </a:rPr>
              <a:t>^[Filter displayed map area by building name or resource (library, gym, etc.)]</a:t>
            </a:r>
          </a:p>
        </p:txBody>
      </p:sp>
    </p:spTree>
    <p:extLst>
      <p:ext uri="{BB962C8B-B14F-4D97-AF65-F5344CB8AC3E}">
        <p14:creationId xmlns:p14="http://schemas.microsoft.com/office/powerpoint/2010/main" val="2485731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31902-C6BF-8F4B-A79C-F09825484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79630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Class Diagram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E605298-BF1A-47FD-A5FC-E61CA347EA6D}"/>
              </a:ext>
            </a:extLst>
          </p:cNvPr>
          <p:cNvGrpSpPr/>
          <p:nvPr/>
        </p:nvGrpSpPr>
        <p:grpSpPr>
          <a:xfrm>
            <a:off x="4731658" y="1473199"/>
            <a:ext cx="2256971" cy="2610304"/>
            <a:chOff x="4811486" y="343353"/>
            <a:chExt cx="2256971" cy="261030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430CBE7-C0CD-4631-AD1A-34404F91EAEE}"/>
                </a:ext>
              </a:extLst>
            </p:cNvPr>
            <p:cNvSpPr/>
            <p:nvPr/>
          </p:nvSpPr>
          <p:spPr>
            <a:xfrm>
              <a:off x="4811486" y="343353"/>
              <a:ext cx="2256971" cy="261030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MAP</a:t>
              </a:r>
            </a:p>
            <a:p>
              <a:pPr algn="ctr"/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image</a:t>
              </a: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highlightedArea</a:t>
              </a:r>
              <a:endParaRPr lang="en-US" dirty="0">
                <a:solidFill>
                  <a:sysClr val="windowText" lastClr="000000"/>
                </a:solidFill>
              </a:endParaRPr>
            </a:p>
            <a:p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dragMap</a:t>
              </a:r>
              <a:r>
                <a:rPr lang="en-US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openHighlight</a:t>
              </a:r>
              <a:r>
                <a:rPr lang="en-US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displayFloorplan</a:t>
              </a:r>
              <a:r>
                <a:rPr lang="en-US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back()</a:t>
              </a: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reset()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F1ACC8D-6EA0-477B-945E-C51C044EB6EF}"/>
                </a:ext>
              </a:extLst>
            </p:cNvPr>
            <p:cNvCxnSpPr/>
            <p:nvPr/>
          </p:nvCxnSpPr>
          <p:spPr>
            <a:xfrm>
              <a:off x="4811486" y="732970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75DC031-CD8C-4B98-81D3-BCB91962F7E3}"/>
                </a:ext>
              </a:extLst>
            </p:cNvPr>
            <p:cNvCxnSpPr/>
            <p:nvPr/>
          </p:nvCxnSpPr>
          <p:spPr>
            <a:xfrm>
              <a:off x="4811486" y="1473199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D75DCD0-162D-4432-B7A5-39C8D00A26DB}"/>
              </a:ext>
            </a:extLst>
          </p:cNvPr>
          <p:cNvGrpSpPr/>
          <p:nvPr/>
        </p:nvGrpSpPr>
        <p:grpSpPr>
          <a:xfrm>
            <a:off x="1475016" y="1903865"/>
            <a:ext cx="2256971" cy="2179638"/>
            <a:chOff x="4811486" y="343353"/>
            <a:chExt cx="2256971" cy="261030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719BC9C-11AF-431B-A27F-82284BD5633D}"/>
                </a:ext>
              </a:extLst>
            </p:cNvPr>
            <p:cNvSpPr/>
            <p:nvPr/>
          </p:nvSpPr>
          <p:spPr>
            <a:xfrm>
              <a:off x="4811486" y="343353"/>
              <a:ext cx="2256971" cy="261030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BUILDING</a:t>
              </a:r>
            </a:p>
            <a:p>
              <a:pPr algn="ctr"/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name</a:t>
              </a: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notableSiteTags</a:t>
              </a:r>
              <a:endParaRPr lang="en-US" dirty="0">
                <a:solidFill>
                  <a:sysClr val="windowText" lastClr="000000"/>
                </a:solidFill>
              </a:endParaRP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resources</a:t>
              </a:r>
            </a:p>
            <a:p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queryRoom</a:t>
              </a:r>
              <a:r>
                <a:rPr lang="en-US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getFloorplan</a:t>
              </a:r>
              <a:r>
                <a:rPr lang="en-US" dirty="0">
                  <a:solidFill>
                    <a:sysClr val="windowText" lastClr="000000"/>
                  </a:solidFill>
                </a:rPr>
                <a:t>()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FD65D6F-5D0A-45E2-8819-31CFA8F1E100}"/>
                </a:ext>
              </a:extLst>
            </p:cNvPr>
            <p:cNvCxnSpPr/>
            <p:nvPr/>
          </p:nvCxnSpPr>
          <p:spPr>
            <a:xfrm>
              <a:off x="4811486" y="802497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686F8A6-45D5-4156-AA35-767961E1747A}"/>
                </a:ext>
              </a:extLst>
            </p:cNvPr>
            <p:cNvCxnSpPr/>
            <p:nvPr/>
          </p:nvCxnSpPr>
          <p:spPr>
            <a:xfrm>
              <a:off x="4811486" y="1971220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804C4ED-A099-4C7C-90F0-372AA10D1F30}"/>
              </a:ext>
            </a:extLst>
          </p:cNvPr>
          <p:cNvGrpSpPr/>
          <p:nvPr/>
        </p:nvGrpSpPr>
        <p:grpSpPr>
          <a:xfrm>
            <a:off x="2815773" y="5405261"/>
            <a:ext cx="2256971" cy="1325563"/>
            <a:chOff x="4680858" y="259082"/>
            <a:chExt cx="2256971" cy="261030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86C62F7-1860-4F30-9927-D552786AB37F}"/>
                </a:ext>
              </a:extLst>
            </p:cNvPr>
            <p:cNvSpPr/>
            <p:nvPr/>
          </p:nvSpPr>
          <p:spPr>
            <a:xfrm>
              <a:off x="4680858" y="259082"/>
              <a:ext cx="2256971" cy="261030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FLOORPLAN</a:t>
              </a:r>
            </a:p>
            <a:p>
              <a:pPr algn="ctr"/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name</a:t>
              </a: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image</a:t>
              </a: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resources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EBAD7A5-1AA9-4106-BF44-C40FF94C1413}"/>
                </a:ext>
              </a:extLst>
            </p:cNvPr>
            <p:cNvCxnSpPr/>
            <p:nvPr/>
          </p:nvCxnSpPr>
          <p:spPr>
            <a:xfrm>
              <a:off x="4680858" y="1090242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ED827B-4344-4784-9AC1-E4154F86CE3F}"/>
              </a:ext>
            </a:extLst>
          </p:cNvPr>
          <p:cNvGrpSpPr/>
          <p:nvPr/>
        </p:nvGrpSpPr>
        <p:grpSpPr>
          <a:xfrm>
            <a:off x="166913" y="5402767"/>
            <a:ext cx="2256971" cy="1325563"/>
            <a:chOff x="4680858" y="259082"/>
            <a:chExt cx="2256971" cy="261030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3D88FC0-54B8-4661-A33B-CA7D73B08D9F}"/>
                </a:ext>
              </a:extLst>
            </p:cNvPr>
            <p:cNvSpPr/>
            <p:nvPr/>
          </p:nvSpPr>
          <p:spPr>
            <a:xfrm>
              <a:off x="4680858" y="259082"/>
              <a:ext cx="2256971" cy="261030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ROOM</a:t>
              </a:r>
            </a:p>
            <a:p>
              <a:pPr algn="ctr"/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number</a:t>
              </a: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resources</a:t>
              </a: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highlightedArea</a:t>
              </a:r>
              <a:endParaRPr lang="en-US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4085BD-62C8-4192-86AC-3292F6C013DD}"/>
                </a:ext>
              </a:extLst>
            </p:cNvPr>
            <p:cNvCxnSpPr/>
            <p:nvPr/>
          </p:nvCxnSpPr>
          <p:spPr>
            <a:xfrm>
              <a:off x="4680858" y="1090242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3C6A44F-AFCA-420C-9719-C08C2E621631}"/>
              </a:ext>
            </a:extLst>
          </p:cNvPr>
          <p:cNvGrpSpPr/>
          <p:nvPr/>
        </p:nvGrpSpPr>
        <p:grpSpPr>
          <a:xfrm>
            <a:off x="8414656" y="805430"/>
            <a:ext cx="2256972" cy="2061136"/>
            <a:chOff x="4811485" y="343353"/>
            <a:chExt cx="2256972" cy="261030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2D30714-D9F9-4AA4-9546-66F0DFB36314}"/>
                </a:ext>
              </a:extLst>
            </p:cNvPr>
            <p:cNvSpPr/>
            <p:nvPr/>
          </p:nvSpPr>
          <p:spPr>
            <a:xfrm>
              <a:off x="4811486" y="343353"/>
              <a:ext cx="2256971" cy="261030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LEGEND</a:t>
              </a:r>
            </a:p>
            <a:p>
              <a:pPr algn="ctr"/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Icon</a:t>
              </a: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Icon name</a:t>
              </a:r>
            </a:p>
            <a:p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searchMap</a:t>
              </a:r>
              <a:r>
                <a:rPr lang="en-US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displayIcon</a:t>
              </a:r>
              <a:r>
                <a:rPr lang="en-US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reset()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24DE575-120D-4863-B74D-E5EF6DF0F1AC}"/>
                </a:ext>
              </a:extLst>
            </p:cNvPr>
            <p:cNvCxnSpPr/>
            <p:nvPr/>
          </p:nvCxnSpPr>
          <p:spPr>
            <a:xfrm>
              <a:off x="4811485" y="843258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D78AA39-6BA7-4305-961B-81DF3E16BC26}"/>
                </a:ext>
              </a:extLst>
            </p:cNvPr>
            <p:cNvCxnSpPr/>
            <p:nvPr/>
          </p:nvCxnSpPr>
          <p:spPr>
            <a:xfrm>
              <a:off x="4811486" y="1749393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0F3E189-419F-49F3-BC14-A4FFDB4726FE}"/>
              </a:ext>
            </a:extLst>
          </p:cNvPr>
          <p:cNvGrpSpPr/>
          <p:nvPr/>
        </p:nvGrpSpPr>
        <p:grpSpPr>
          <a:xfrm>
            <a:off x="8414655" y="3025893"/>
            <a:ext cx="2256972" cy="2061136"/>
            <a:chOff x="4811485" y="343353"/>
            <a:chExt cx="2256972" cy="2610304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7384122-891B-499F-95C9-8FADA6C5732D}"/>
                </a:ext>
              </a:extLst>
            </p:cNvPr>
            <p:cNvSpPr/>
            <p:nvPr/>
          </p:nvSpPr>
          <p:spPr>
            <a:xfrm>
              <a:off x="4811486" y="343353"/>
              <a:ext cx="2256971" cy="261030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>
                  <a:solidFill>
                    <a:sysClr val="windowText" lastClr="000000"/>
                  </a:solidFill>
                </a:rPr>
                <a:t>SEARCHBOX</a:t>
              </a:r>
            </a:p>
            <a:p>
              <a:pPr algn="ctr"/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searchBar</a:t>
              </a:r>
              <a:endParaRPr lang="en-US" dirty="0">
                <a:solidFill>
                  <a:sysClr val="windowText" lastClr="000000"/>
                </a:solidFill>
              </a:endParaRP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buildingList</a:t>
              </a:r>
              <a:endParaRPr lang="en-US" dirty="0">
                <a:solidFill>
                  <a:sysClr val="windowText" lastClr="000000"/>
                </a:solidFill>
              </a:endParaRPr>
            </a:p>
            <a:p>
              <a:endParaRPr lang="en-US" sz="1000" dirty="0">
                <a:solidFill>
                  <a:sysClr val="windowText" lastClr="000000"/>
                </a:solidFill>
              </a:endParaRP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queryMap</a:t>
              </a:r>
              <a:r>
                <a:rPr lang="en-US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dirty="0" err="1">
                  <a:solidFill>
                    <a:sysClr val="windowText" lastClr="000000"/>
                  </a:solidFill>
                </a:rPr>
                <a:t>openPage</a:t>
              </a:r>
              <a:r>
                <a:rPr lang="en-US" dirty="0">
                  <a:solidFill>
                    <a:sysClr val="windowText" lastClr="000000"/>
                  </a:solidFill>
                </a:rPr>
                <a:t>()</a:t>
              </a:r>
            </a:p>
            <a:p>
              <a:r>
                <a:rPr lang="en-US" dirty="0">
                  <a:solidFill>
                    <a:sysClr val="windowText" lastClr="000000"/>
                  </a:solidFill>
                </a:rPr>
                <a:t>reset()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96E4151-51F3-44F5-90B9-A2F6D1EC0E30}"/>
                </a:ext>
              </a:extLst>
            </p:cNvPr>
            <p:cNvCxnSpPr/>
            <p:nvPr/>
          </p:nvCxnSpPr>
          <p:spPr>
            <a:xfrm>
              <a:off x="4811485" y="843258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76DC22D-44F4-4BD5-8E2D-982078FDDF4E}"/>
                </a:ext>
              </a:extLst>
            </p:cNvPr>
            <p:cNvCxnSpPr/>
            <p:nvPr/>
          </p:nvCxnSpPr>
          <p:spPr>
            <a:xfrm>
              <a:off x="4811486" y="1749393"/>
              <a:ext cx="225697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B50FA88-7BBD-4B81-891F-F5A46A8AD830}"/>
              </a:ext>
            </a:extLst>
          </p:cNvPr>
          <p:cNvCxnSpPr>
            <a:endCxn id="20" idx="1"/>
          </p:cNvCxnSpPr>
          <p:nvPr/>
        </p:nvCxnSpPr>
        <p:spPr>
          <a:xfrm flipV="1">
            <a:off x="6988629" y="1835998"/>
            <a:ext cx="14260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EABFEF9-5A96-49E2-8103-3C1819A078EC}"/>
              </a:ext>
            </a:extLst>
          </p:cNvPr>
          <p:cNvCxnSpPr/>
          <p:nvPr/>
        </p:nvCxnSpPr>
        <p:spPr>
          <a:xfrm flipV="1">
            <a:off x="6988627" y="3606741"/>
            <a:ext cx="14260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959429F-7AEA-472F-A8A0-391ED468EB50}"/>
              </a:ext>
            </a:extLst>
          </p:cNvPr>
          <p:cNvCxnSpPr>
            <a:cxnSpLocks/>
          </p:cNvCxnSpPr>
          <p:nvPr/>
        </p:nvCxnSpPr>
        <p:spPr>
          <a:xfrm flipV="1">
            <a:off x="3731987" y="2886071"/>
            <a:ext cx="99967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0305664-68CD-435B-A493-355A31D543C0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1295399" y="4083503"/>
            <a:ext cx="796475" cy="13192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E437C7C-52A8-4942-A6FE-D7B2C7075D28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3127829" y="4083503"/>
            <a:ext cx="816430" cy="13217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0206564-FA5F-4458-826C-995986B724E1}"/>
              </a:ext>
            </a:extLst>
          </p:cNvPr>
          <p:cNvSpPr txBox="1"/>
          <p:nvPr/>
        </p:nvSpPr>
        <p:spPr>
          <a:xfrm>
            <a:off x="8113486" y="1538515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89A8CB6-7906-4770-A373-C486EE06CD16}"/>
              </a:ext>
            </a:extLst>
          </p:cNvPr>
          <p:cNvSpPr txBox="1"/>
          <p:nvPr/>
        </p:nvSpPr>
        <p:spPr>
          <a:xfrm>
            <a:off x="6954160" y="1545215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BA002A8-7C3C-4D41-B782-A13663DC5049}"/>
              </a:ext>
            </a:extLst>
          </p:cNvPr>
          <p:cNvSpPr txBox="1"/>
          <p:nvPr/>
        </p:nvSpPr>
        <p:spPr>
          <a:xfrm>
            <a:off x="6948718" y="3290298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00A7D52-0391-46A1-AC68-AAE3086B4733}"/>
              </a:ext>
            </a:extLst>
          </p:cNvPr>
          <p:cNvSpPr txBox="1"/>
          <p:nvPr/>
        </p:nvSpPr>
        <p:spPr>
          <a:xfrm>
            <a:off x="8113489" y="3290298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5FF89FC-2756-4651-8706-304050CCEE2B}"/>
              </a:ext>
            </a:extLst>
          </p:cNvPr>
          <p:cNvSpPr txBox="1"/>
          <p:nvPr/>
        </p:nvSpPr>
        <p:spPr>
          <a:xfrm>
            <a:off x="1683660" y="4025307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6EEA667-6FD2-4E89-ADE4-C7F4B1B1F394}"/>
              </a:ext>
            </a:extLst>
          </p:cNvPr>
          <p:cNvSpPr txBox="1"/>
          <p:nvPr/>
        </p:nvSpPr>
        <p:spPr>
          <a:xfrm>
            <a:off x="3693893" y="2593685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∞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FC30661-A6CC-422C-B64A-79615E72F654}"/>
              </a:ext>
            </a:extLst>
          </p:cNvPr>
          <p:cNvSpPr txBox="1"/>
          <p:nvPr/>
        </p:nvSpPr>
        <p:spPr>
          <a:xfrm>
            <a:off x="986969" y="5067360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∞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DB69FC8-6163-4222-B968-25C2084906CA}"/>
              </a:ext>
            </a:extLst>
          </p:cNvPr>
          <p:cNvSpPr txBox="1"/>
          <p:nvPr/>
        </p:nvSpPr>
        <p:spPr>
          <a:xfrm>
            <a:off x="4481292" y="2561419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A0B77A8-F1FA-4B9C-802D-E58CA03FEF65}"/>
              </a:ext>
            </a:extLst>
          </p:cNvPr>
          <p:cNvSpPr txBox="1"/>
          <p:nvPr/>
        </p:nvSpPr>
        <p:spPr>
          <a:xfrm>
            <a:off x="2925539" y="4032505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06A2F67-2DE4-4122-9AF4-E254E81662F1}"/>
              </a:ext>
            </a:extLst>
          </p:cNvPr>
          <p:cNvSpPr txBox="1"/>
          <p:nvPr/>
        </p:nvSpPr>
        <p:spPr>
          <a:xfrm>
            <a:off x="3853546" y="5049979"/>
            <a:ext cx="31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40462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BB927-1E1A-E040-9AC2-13833D66B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52256-3C0E-904D-A7C9-C5124E37B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55E074-CB1E-3742-8679-2038FB166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014" y="1616487"/>
            <a:ext cx="9942785" cy="502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19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8EA64-CA37-0943-A89E-62135CA32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Finder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85749-9F01-AD4E-BC60-824F3927E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722F79-D4FB-DB46-BC02-9284F3FBE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240" y="1714336"/>
            <a:ext cx="9343697" cy="468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19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6028E-404A-4D43-8428-82A4EBB37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Facilities Locator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079B5-3EC1-2E4A-B970-6BA828085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C66662-F320-E248-83E0-943B6B213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084" y="1796722"/>
            <a:ext cx="9091448" cy="4605102"/>
          </a:xfrm>
          <a:prstGeom prst="rect">
            <a:avLst/>
          </a:prstGeom>
        </p:spPr>
      </p:pic>
      <p:sp>
        <p:nvSpPr>
          <p:cNvPr id="5" name="Donut 4">
            <a:extLst>
              <a:ext uri="{FF2B5EF4-FFF2-40B4-BE49-F238E27FC236}">
                <a16:creationId xmlns:a16="http://schemas.microsoft.com/office/drawing/2014/main" id="{9E265A76-8340-EA41-9234-CBEA24A241FD}"/>
              </a:ext>
            </a:extLst>
          </p:cNvPr>
          <p:cNvSpPr/>
          <p:nvPr/>
        </p:nvSpPr>
        <p:spPr>
          <a:xfrm>
            <a:off x="4929352" y="4744568"/>
            <a:ext cx="701311" cy="699790"/>
          </a:xfrm>
          <a:prstGeom prst="donut">
            <a:avLst>
              <a:gd name="adj" fmla="val 3736"/>
            </a:avLst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Donut 5">
            <a:extLst>
              <a:ext uri="{FF2B5EF4-FFF2-40B4-BE49-F238E27FC236}">
                <a16:creationId xmlns:a16="http://schemas.microsoft.com/office/drawing/2014/main" id="{4B8A5972-B7DF-6548-8B35-D81FD79C8B5B}"/>
              </a:ext>
            </a:extLst>
          </p:cNvPr>
          <p:cNvSpPr/>
          <p:nvPr/>
        </p:nvSpPr>
        <p:spPr>
          <a:xfrm>
            <a:off x="2044262" y="3429000"/>
            <a:ext cx="525517" cy="524377"/>
          </a:xfrm>
          <a:prstGeom prst="donut">
            <a:avLst>
              <a:gd name="adj" fmla="val 3736"/>
            </a:avLst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94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</TotalTime>
  <Words>352</Words>
  <Application>Microsoft Macintosh PowerPoint</Application>
  <PresentationFormat>Widescreen</PresentationFormat>
  <Paragraphs>94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Gill Sans MT</vt:lpstr>
      <vt:lpstr>Office Theme</vt:lpstr>
      <vt:lpstr>Wentworth Interactive Map</vt:lpstr>
      <vt:lpstr>Use Case Definition – Wentworth Campus Map</vt:lpstr>
      <vt:lpstr>PowerPoint Presentation</vt:lpstr>
      <vt:lpstr>Class Diagram</vt:lpstr>
      <vt:lpstr>Homepage</vt:lpstr>
      <vt:lpstr>Building Finder</vt:lpstr>
      <vt:lpstr>Facilities Locator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Tyler Anderson</dc:creator>
  <cp:lastModifiedBy>Tyler Anderson</cp:lastModifiedBy>
  <cp:revision>32</cp:revision>
  <dcterms:created xsi:type="dcterms:W3CDTF">2019-06-05T13:37:47Z</dcterms:created>
  <dcterms:modified xsi:type="dcterms:W3CDTF">2019-07-12T23:28:24Z</dcterms:modified>
</cp:coreProperties>
</file>